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9" d="100"/>
          <a:sy n="109" d="100"/>
        </p:scale>
        <p:origin x="-1770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CAAC-4049-4FD4-BA19-BC532A4E5756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202A-A3A0-4DD2-AE89-C4985FCB7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2585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CAAC-4049-4FD4-BA19-BC532A4E5756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202A-A3A0-4DD2-AE89-C4985FCB7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570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CAAC-4049-4FD4-BA19-BC532A4E5756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202A-A3A0-4DD2-AE89-C4985FCB7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27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CAAC-4049-4FD4-BA19-BC532A4E5756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202A-A3A0-4DD2-AE89-C4985FCB7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53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CAAC-4049-4FD4-BA19-BC532A4E5756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202A-A3A0-4DD2-AE89-C4985FCB7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7846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CAAC-4049-4FD4-BA19-BC532A4E5756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202A-A3A0-4DD2-AE89-C4985FCB7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3148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CAAC-4049-4FD4-BA19-BC532A4E5756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202A-A3A0-4DD2-AE89-C4985FCB7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281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CAAC-4049-4FD4-BA19-BC532A4E5756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202A-A3A0-4DD2-AE89-C4985FCB7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597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CAAC-4049-4FD4-BA19-BC532A4E5756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202A-A3A0-4DD2-AE89-C4985FCB7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20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CAAC-4049-4FD4-BA19-BC532A4E5756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202A-A3A0-4DD2-AE89-C4985FCB7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56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5CAAC-4049-4FD4-BA19-BC532A4E5756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9202A-A3A0-4DD2-AE89-C4985FCB7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341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D5CAAC-4049-4FD4-BA19-BC532A4E5756}" type="datetimeFigureOut">
              <a:rPr lang="ru-RU" smtClean="0"/>
              <a:t>09.09.2015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9202A-A3A0-4DD2-AE89-C4985FCB7A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55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62"/>
          <p:cNvSpPr>
            <a:spLocks noChangeArrowheads="1"/>
          </p:cNvSpPr>
          <p:nvPr/>
        </p:nvSpPr>
        <p:spPr bwMode="auto">
          <a:xfrm>
            <a:off x="376154" y="2912097"/>
            <a:ext cx="1403899" cy="1217678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900" b="1" kern="0" dirty="0" smtClean="0">
                <a:solidFill>
                  <a:srgbClr val="00B050"/>
                </a:solidFill>
                <a:latin typeface="Arial" charset="0"/>
              </a:rPr>
              <a:t>= входит в  </a:t>
            </a:r>
            <a:r>
              <a:rPr lang="ru-RU" sz="900" b="1" kern="0" dirty="0" smtClean="0">
                <a:solidFill>
                  <a:srgbClr val="00B050"/>
                </a:solidFill>
                <a:latin typeface="Arial" charset="0"/>
              </a:rPr>
              <a:t>отраслевые</a:t>
            </a:r>
          </a:p>
          <a:p>
            <a:pPr algn="ctr">
              <a:defRPr/>
            </a:pPr>
            <a:r>
              <a:rPr lang="ru-RU" sz="900" b="1" kern="0" dirty="0" smtClean="0">
                <a:solidFill>
                  <a:srgbClr val="00B050"/>
                </a:solidFill>
                <a:latin typeface="Arial" charset="0"/>
              </a:rPr>
              <a:t>перечни </a:t>
            </a:r>
            <a:r>
              <a:rPr lang="ru-RU" sz="900" b="1" kern="0" dirty="0" smtClean="0">
                <a:solidFill>
                  <a:srgbClr val="00B050"/>
                </a:solidFill>
                <a:latin typeface="Arial" charset="0"/>
              </a:rPr>
              <a:t>по </a:t>
            </a:r>
            <a:r>
              <a:rPr lang="ru-RU" sz="900" b="1" kern="0" dirty="0" err="1" smtClean="0">
                <a:solidFill>
                  <a:srgbClr val="00B050"/>
                </a:solidFill>
                <a:latin typeface="Arial" charset="0"/>
              </a:rPr>
              <a:t>импортозамещению</a:t>
            </a:r>
            <a:endParaRPr lang="ru-RU" sz="900" b="1" kern="0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203" name="Rectangle 6"/>
          <p:cNvSpPr>
            <a:spLocks noChangeArrowheads="1"/>
          </p:cNvSpPr>
          <p:nvPr/>
        </p:nvSpPr>
        <p:spPr bwMode="auto">
          <a:xfrm>
            <a:off x="1723371" y="5920294"/>
            <a:ext cx="2087770" cy="750503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7A8E99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spcBef>
                <a:spcPct val="20000"/>
              </a:spcBef>
              <a:buClr>
                <a:srgbClr val="003300"/>
              </a:buClr>
            </a:pPr>
            <a:endParaRPr lang="ru-RU" b="1" dirty="0" smtClean="0">
              <a:solidFill>
                <a:srgbClr val="046996"/>
              </a:solidFill>
              <a:latin typeface="Tahoma" pitchFamily="34" charset="0"/>
            </a:endParaRPr>
          </a:p>
          <a:p>
            <a:pPr algn="ctr">
              <a:spcBef>
                <a:spcPct val="20000"/>
              </a:spcBef>
              <a:buClr>
                <a:srgbClr val="003300"/>
              </a:buClr>
            </a:pPr>
            <a:endParaRPr lang="ru-RU" b="1" dirty="0">
              <a:solidFill>
                <a:srgbClr val="046996"/>
              </a:solidFill>
              <a:latin typeface="Tahoma" pitchFamily="34" charset="0"/>
            </a:endParaRPr>
          </a:p>
          <a:p>
            <a:r>
              <a:rPr lang="ru-RU" sz="1000" b="1" dirty="0">
                <a:solidFill>
                  <a:srgbClr val="046996"/>
                </a:solidFill>
                <a:latin typeface="Tahoma" pitchFamily="34" charset="0"/>
              </a:rPr>
              <a:t>ООО «</a:t>
            </a:r>
            <a:r>
              <a:rPr lang="ru-RU" sz="1000" b="1" dirty="0" err="1">
                <a:solidFill>
                  <a:srgbClr val="046996"/>
                </a:solidFill>
                <a:latin typeface="Tahoma" pitchFamily="34" charset="0"/>
              </a:rPr>
              <a:t>ПечораЭнергоРесурс</a:t>
            </a:r>
            <a:r>
              <a:rPr lang="ru-RU" sz="1000" b="1" dirty="0">
                <a:solidFill>
                  <a:srgbClr val="046996"/>
                </a:solidFill>
                <a:latin typeface="Tahoma" pitchFamily="34" charset="0"/>
              </a:rPr>
              <a:t>»</a:t>
            </a:r>
          </a:p>
        </p:txBody>
      </p:sp>
      <p:sp>
        <p:nvSpPr>
          <p:cNvPr id="185" name="Rectangle 6"/>
          <p:cNvSpPr>
            <a:spLocks noChangeArrowheads="1"/>
          </p:cNvSpPr>
          <p:nvPr/>
        </p:nvSpPr>
        <p:spPr bwMode="auto">
          <a:xfrm>
            <a:off x="1853695" y="4576700"/>
            <a:ext cx="2956589" cy="94583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7A8E99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spcBef>
                <a:spcPct val="20000"/>
              </a:spcBef>
              <a:buClr>
                <a:srgbClr val="003300"/>
              </a:buClr>
            </a:pPr>
            <a:endParaRPr lang="ru-RU" b="1" dirty="0" smtClean="0">
              <a:solidFill>
                <a:srgbClr val="046996"/>
              </a:solidFill>
              <a:latin typeface="Tahoma" pitchFamily="34" charset="0"/>
            </a:endParaRPr>
          </a:p>
          <a:p>
            <a:pPr algn="ctr">
              <a:spcBef>
                <a:spcPct val="20000"/>
              </a:spcBef>
              <a:buClr>
                <a:srgbClr val="003300"/>
              </a:buClr>
            </a:pPr>
            <a:endParaRPr lang="ru-RU" b="1" dirty="0">
              <a:solidFill>
                <a:srgbClr val="046996"/>
              </a:solidFill>
              <a:latin typeface="Tahoma" pitchFamily="34" charset="0"/>
            </a:endParaRPr>
          </a:p>
          <a:p>
            <a:r>
              <a:rPr lang="ru-RU" sz="1000" b="1" dirty="0">
                <a:solidFill>
                  <a:srgbClr val="046996"/>
                </a:solidFill>
                <a:latin typeface="Tahoma" pitchFamily="34" charset="0"/>
              </a:rPr>
              <a:t>ООО «Сыктывкарский фанерный завод»</a:t>
            </a:r>
          </a:p>
          <a:p>
            <a:pPr>
              <a:spcBef>
                <a:spcPct val="20000"/>
              </a:spcBef>
              <a:buClr>
                <a:srgbClr val="003300"/>
              </a:buClr>
            </a:pPr>
            <a:r>
              <a:rPr lang="ru-RU" sz="1000" b="1" dirty="0" smtClean="0">
                <a:solidFill>
                  <a:srgbClr val="046996"/>
                </a:solidFill>
                <a:latin typeface="Tahoma" pitchFamily="34" charset="0"/>
              </a:rPr>
              <a:t>ООО «ЖЛПК»</a:t>
            </a:r>
            <a:endParaRPr lang="ru-RU" sz="1000" b="1" dirty="0">
              <a:solidFill>
                <a:srgbClr val="046996"/>
              </a:solidFill>
              <a:latin typeface="Tahoma" pitchFamily="34" charset="0"/>
            </a:endParaRPr>
          </a:p>
        </p:txBody>
      </p:sp>
      <p:sp>
        <p:nvSpPr>
          <p:cNvPr id="170" name="Rectangle 6"/>
          <p:cNvSpPr>
            <a:spLocks noChangeArrowheads="1"/>
          </p:cNvSpPr>
          <p:nvPr/>
        </p:nvSpPr>
        <p:spPr bwMode="auto">
          <a:xfrm>
            <a:off x="1873272" y="1702962"/>
            <a:ext cx="6162677" cy="2796158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7A8E99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spcBef>
                <a:spcPct val="20000"/>
              </a:spcBef>
              <a:buClr>
                <a:srgbClr val="003300"/>
              </a:buClr>
            </a:pPr>
            <a:endParaRPr lang="ru-RU" b="1" dirty="0" smtClean="0">
              <a:solidFill>
                <a:srgbClr val="046996"/>
              </a:solidFill>
              <a:latin typeface="Tahoma" pitchFamily="34" charset="0"/>
            </a:endParaRPr>
          </a:p>
          <a:p>
            <a:pPr algn="ctr">
              <a:spcBef>
                <a:spcPct val="20000"/>
              </a:spcBef>
              <a:buClr>
                <a:srgbClr val="003300"/>
              </a:buClr>
            </a:pPr>
            <a:endParaRPr lang="ru-RU" b="1" dirty="0">
              <a:solidFill>
                <a:srgbClr val="046996"/>
              </a:solidFill>
              <a:latin typeface="Tahoma" pitchFamily="34" charset="0"/>
            </a:endParaRPr>
          </a:p>
          <a:p>
            <a:endParaRPr lang="ru-RU" sz="1000" b="1" dirty="0" smtClean="0">
              <a:solidFill>
                <a:srgbClr val="046996"/>
              </a:solidFill>
              <a:latin typeface="Tahoma" pitchFamily="34" charset="0"/>
            </a:endParaRPr>
          </a:p>
          <a:p>
            <a:endParaRPr lang="ru-RU" sz="1000" b="1" dirty="0">
              <a:solidFill>
                <a:srgbClr val="046996"/>
              </a:solidFill>
              <a:latin typeface="Tahoma" pitchFamily="34" charset="0"/>
            </a:endParaRPr>
          </a:p>
          <a:p>
            <a:r>
              <a:rPr lang="ru-RU" sz="1000" b="1" dirty="0" smtClean="0">
                <a:solidFill>
                  <a:srgbClr val="046996"/>
                </a:solidFill>
                <a:latin typeface="Tahoma" pitchFamily="34" charset="0"/>
              </a:rPr>
              <a:t>ООО </a:t>
            </a:r>
            <a:r>
              <a:rPr lang="ru-RU" sz="1000" b="1" dirty="0">
                <a:solidFill>
                  <a:srgbClr val="046996"/>
                </a:solidFill>
                <a:latin typeface="Tahoma" pitchFamily="34" charset="0"/>
              </a:rPr>
              <a:t>«</a:t>
            </a:r>
            <a:r>
              <a:rPr lang="ru-RU" sz="1000" b="1" dirty="0" err="1">
                <a:solidFill>
                  <a:srgbClr val="046996"/>
                </a:solidFill>
                <a:latin typeface="Tahoma" pitchFamily="34" charset="0"/>
              </a:rPr>
              <a:t>СевЛесПил</a:t>
            </a:r>
            <a:r>
              <a:rPr lang="ru-RU" sz="1000" b="1" dirty="0">
                <a:solidFill>
                  <a:srgbClr val="046996"/>
                </a:solidFill>
                <a:latin typeface="Tahoma" pitchFamily="34" charset="0"/>
              </a:rPr>
              <a:t>»</a:t>
            </a:r>
          </a:p>
          <a:p>
            <a:r>
              <a:rPr lang="ru-RU" sz="1000" b="1" dirty="0">
                <a:solidFill>
                  <a:srgbClr val="046996"/>
                </a:solidFill>
                <a:latin typeface="Tahoma" pitchFamily="34" charset="0"/>
              </a:rPr>
              <a:t>ООО «</a:t>
            </a:r>
            <a:r>
              <a:rPr lang="ru-RU" sz="1000" b="1" dirty="0" err="1">
                <a:solidFill>
                  <a:srgbClr val="046996"/>
                </a:solidFill>
                <a:latin typeface="Tahoma" pitchFamily="34" charset="0"/>
              </a:rPr>
              <a:t>Лузалес</a:t>
            </a:r>
            <a:r>
              <a:rPr lang="ru-RU" sz="1000" b="1" dirty="0">
                <a:solidFill>
                  <a:srgbClr val="046996"/>
                </a:solidFill>
                <a:latin typeface="Tahoma" pitchFamily="34" charset="0"/>
              </a:rPr>
              <a:t>»</a:t>
            </a:r>
          </a:p>
          <a:p>
            <a:r>
              <a:rPr lang="ru-RU" sz="1000" b="1" dirty="0" smtClean="0">
                <a:solidFill>
                  <a:srgbClr val="046996"/>
                </a:solidFill>
                <a:latin typeface="Tahoma" pitchFamily="34" charset="0"/>
              </a:rPr>
              <a:t>ООО </a:t>
            </a:r>
            <a:r>
              <a:rPr lang="ru-RU" sz="1000" b="1" dirty="0">
                <a:solidFill>
                  <a:srgbClr val="046996"/>
                </a:solidFill>
                <a:latin typeface="Tahoma" pitchFamily="34" charset="0"/>
              </a:rPr>
              <a:t>«</a:t>
            </a:r>
            <a:r>
              <a:rPr lang="ru-RU" sz="1000" b="1" dirty="0" err="1">
                <a:solidFill>
                  <a:srgbClr val="046996"/>
                </a:solidFill>
                <a:latin typeface="Tahoma" pitchFamily="34" charset="0"/>
              </a:rPr>
              <a:t>Норвуд</a:t>
            </a:r>
            <a:r>
              <a:rPr lang="ru-RU" sz="1000" b="1" dirty="0">
                <a:solidFill>
                  <a:srgbClr val="046996"/>
                </a:solidFill>
                <a:latin typeface="Tahoma" pitchFamily="34" charset="0"/>
              </a:rPr>
              <a:t> СМ»</a:t>
            </a:r>
          </a:p>
          <a:p>
            <a:r>
              <a:rPr lang="ru-RU" sz="1000" b="1" dirty="0">
                <a:solidFill>
                  <a:srgbClr val="046996"/>
                </a:solidFill>
                <a:latin typeface="Tahoma" pitchFamily="34" charset="0"/>
              </a:rPr>
              <a:t>ООО «Сыктывкарский ЛДК»</a:t>
            </a:r>
          </a:p>
          <a:p>
            <a:r>
              <a:rPr lang="ru-RU" sz="1000" b="1" dirty="0" smtClean="0">
                <a:solidFill>
                  <a:srgbClr val="046996"/>
                </a:solidFill>
                <a:latin typeface="Tahoma" pitchFamily="34" charset="0"/>
              </a:rPr>
              <a:t>ООО </a:t>
            </a:r>
            <a:r>
              <a:rPr lang="ru-RU" sz="1000" b="1" dirty="0">
                <a:solidFill>
                  <a:srgbClr val="046996"/>
                </a:solidFill>
                <a:latin typeface="Tahoma" pitchFamily="34" charset="0"/>
              </a:rPr>
              <a:t>«</a:t>
            </a:r>
            <a:r>
              <a:rPr lang="ru-RU" sz="1000" b="1" dirty="0" err="1">
                <a:solidFill>
                  <a:srgbClr val="046996"/>
                </a:solidFill>
                <a:latin typeface="Tahoma" pitchFamily="34" charset="0"/>
              </a:rPr>
              <a:t>ПечораЭнергоРесурс</a:t>
            </a:r>
            <a:r>
              <a:rPr lang="ru-RU" sz="1000" b="1" dirty="0">
                <a:solidFill>
                  <a:srgbClr val="046996"/>
                </a:solidFill>
                <a:latin typeface="Tahoma" pitchFamily="34" charset="0"/>
              </a:rPr>
              <a:t>»</a:t>
            </a:r>
          </a:p>
          <a:p>
            <a:r>
              <a:rPr lang="ru-RU" sz="1000" b="1" dirty="0">
                <a:solidFill>
                  <a:srgbClr val="046996"/>
                </a:solidFill>
                <a:latin typeface="Tahoma" pitchFamily="34" charset="0"/>
              </a:rPr>
              <a:t>ООО «Азимут»</a:t>
            </a:r>
          </a:p>
          <a:p>
            <a:r>
              <a:rPr lang="ru-RU" sz="1000" b="1" dirty="0">
                <a:solidFill>
                  <a:srgbClr val="046996"/>
                </a:solidFill>
                <a:latin typeface="Tahoma" pitchFamily="34" charset="0"/>
              </a:rPr>
              <a:t>Лесозавод №</a:t>
            </a:r>
            <a:r>
              <a:rPr lang="ru-RU" sz="1000" b="1" dirty="0" smtClean="0">
                <a:solidFill>
                  <a:srgbClr val="046996"/>
                </a:solidFill>
                <a:latin typeface="Tahoma" pitchFamily="34" charset="0"/>
              </a:rPr>
              <a:t>1</a:t>
            </a:r>
          </a:p>
          <a:p>
            <a:r>
              <a:rPr lang="ru-RU" sz="1000" b="1" dirty="0">
                <a:solidFill>
                  <a:srgbClr val="046996"/>
                </a:solidFill>
                <a:latin typeface="Tahoma" pitchFamily="34" charset="0"/>
              </a:rPr>
              <a:t>ООО «Сыктывкарский </a:t>
            </a:r>
            <a:r>
              <a:rPr lang="ru-RU" sz="1000" b="1" dirty="0" smtClean="0">
                <a:solidFill>
                  <a:srgbClr val="046996"/>
                </a:solidFill>
                <a:latin typeface="Tahoma" pitchFamily="34" charset="0"/>
              </a:rPr>
              <a:t>промышленный</a:t>
            </a:r>
          </a:p>
          <a:p>
            <a:r>
              <a:rPr lang="ru-RU" sz="1000" b="1" dirty="0" smtClean="0">
                <a:solidFill>
                  <a:srgbClr val="046996"/>
                </a:solidFill>
                <a:latin typeface="Tahoma" pitchFamily="34" charset="0"/>
              </a:rPr>
              <a:t>комбинат</a:t>
            </a:r>
            <a:r>
              <a:rPr lang="ru-RU" sz="1000" b="1" dirty="0">
                <a:solidFill>
                  <a:srgbClr val="046996"/>
                </a:solidFill>
                <a:latin typeface="Tahoma" pitchFamily="34" charset="0"/>
              </a:rPr>
              <a:t>»</a:t>
            </a:r>
          </a:p>
          <a:p>
            <a:r>
              <a:rPr lang="ru-RU" sz="1000" b="1" dirty="0" smtClean="0">
                <a:solidFill>
                  <a:srgbClr val="046996"/>
                </a:solidFill>
                <a:latin typeface="Tahoma" pitchFamily="34" charset="0"/>
              </a:rPr>
              <a:t>ООО «ЖЛПК»</a:t>
            </a:r>
          </a:p>
          <a:p>
            <a:r>
              <a:rPr lang="ru-RU" sz="1000" b="1" dirty="0">
                <a:solidFill>
                  <a:srgbClr val="046996"/>
                </a:solidFill>
                <a:latin typeface="Tahoma" pitchFamily="34" charset="0"/>
              </a:rPr>
              <a:t>ООО «Сыктывкарский фанерный завод</a:t>
            </a:r>
            <a:r>
              <a:rPr lang="ru-RU" sz="1000" b="1" dirty="0" smtClean="0">
                <a:solidFill>
                  <a:srgbClr val="046996"/>
                </a:solidFill>
                <a:latin typeface="Tahoma" pitchFamily="34" charset="0"/>
              </a:rPr>
              <a:t>»</a:t>
            </a:r>
            <a:endParaRPr lang="ru-RU" sz="1000" b="1" dirty="0">
              <a:solidFill>
                <a:srgbClr val="046996"/>
              </a:solidFill>
              <a:latin typeface="Tahoma" pitchFamily="34" charset="0"/>
            </a:endParaRPr>
          </a:p>
        </p:txBody>
      </p:sp>
      <p:sp>
        <p:nvSpPr>
          <p:cNvPr id="152" name="Скругленный прямоугольник 151"/>
          <p:cNvSpPr/>
          <p:nvPr/>
        </p:nvSpPr>
        <p:spPr>
          <a:xfrm>
            <a:off x="8035949" y="1702962"/>
            <a:ext cx="1078964" cy="2796157"/>
          </a:xfrm>
          <a:prstGeom prst="roundRect">
            <a:avLst/>
          </a:prstGeom>
          <a:solidFill>
            <a:schemeClr val="accent2">
              <a:lumMod val="60000"/>
              <a:lumOff val="40000"/>
              <a:alpha val="39000"/>
            </a:schemeClr>
          </a:solidFill>
          <a:ln w="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  <a:buClr>
                <a:srgbClr val="003300"/>
              </a:buClr>
            </a:pPr>
            <a:endParaRPr lang="ru-RU" b="1" dirty="0" smtClean="0">
              <a:solidFill>
                <a:srgbClr val="046996"/>
              </a:solidFill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rgbClr val="003300"/>
              </a:buClr>
            </a:pPr>
            <a:endParaRPr lang="ru-RU" b="1" dirty="0">
              <a:solidFill>
                <a:srgbClr val="046996"/>
              </a:solidFill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rgbClr val="003300"/>
              </a:buClr>
            </a:pPr>
            <a:endParaRPr lang="ru-RU" b="1" dirty="0" smtClean="0">
              <a:solidFill>
                <a:srgbClr val="046996"/>
              </a:solidFill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rgbClr val="003300"/>
              </a:buClr>
            </a:pPr>
            <a:endParaRPr lang="ru-RU" sz="1200" b="1" dirty="0" smtClean="0">
              <a:solidFill>
                <a:srgbClr val="046996"/>
              </a:solidFill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rgbClr val="003300"/>
              </a:buClr>
            </a:pPr>
            <a:r>
              <a:rPr lang="ru-RU" sz="1200" b="1" dirty="0" smtClean="0">
                <a:solidFill>
                  <a:srgbClr val="046996"/>
                </a:solidFill>
                <a:latin typeface="Tahoma" pitchFamily="34" charset="0"/>
              </a:rPr>
              <a:t>Проекты  до 2020г.</a:t>
            </a:r>
            <a:endParaRPr lang="ru-RU" sz="1200" b="1" dirty="0">
              <a:solidFill>
                <a:srgbClr val="046996"/>
              </a:solidFill>
              <a:latin typeface="Tahoma" pitchFamily="34" charset="0"/>
            </a:endParaRPr>
          </a:p>
        </p:txBody>
      </p:sp>
      <p:sp>
        <p:nvSpPr>
          <p:cNvPr id="88" name="Rectangle 6"/>
          <p:cNvSpPr>
            <a:spLocks noChangeArrowheads="1"/>
          </p:cNvSpPr>
          <p:nvPr/>
        </p:nvSpPr>
        <p:spPr bwMode="auto">
          <a:xfrm>
            <a:off x="1931517" y="149321"/>
            <a:ext cx="4217837" cy="1407471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99CC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13500000" algn="ctr" rotWithShape="0">
                    <a:srgbClr val="7A8E99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/>
          <a:p>
            <a:pPr algn="ctr">
              <a:spcBef>
                <a:spcPct val="20000"/>
              </a:spcBef>
              <a:buClr>
                <a:srgbClr val="003300"/>
              </a:buClr>
            </a:pPr>
            <a:endParaRPr lang="ru-RU" b="1" dirty="0" smtClean="0">
              <a:solidFill>
                <a:srgbClr val="046996"/>
              </a:solidFill>
              <a:latin typeface="Tahoma" pitchFamily="34" charset="0"/>
            </a:endParaRPr>
          </a:p>
          <a:p>
            <a:pPr algn="ctr">
              <a:spcBef>
                <a:spcPct val="20000"/>
              </a:spcBef>
              <a:buClr>
                <a:srgbClr val="003300"/>
              </a:buClr>
            </a:pPr>
            <a:endParaRPr lang="ru-RU" b="1" dirty="0">
              <a:solidFill>
                <a:srgbClr val="046996"/>
              </a:solidFill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rgbClr val="003300"/>
              </a:buClr>
            </a:pPr>
            <a:r>
              <a:rPr lang="ru-RU" sz="1000" b="1" dirty="0" smtClean="0">
                <a:solidFill>
                  <a:srgbClr val="046996"/>
                </a:solidFill>
                <a:latin typeface="Tahoma" pitchFamily="34" charset="0"/>
              </a:rPr>
              <a:t>АО </a:t>
            </a:r>
            <a:r>
              <a:rPr lang="ru-RU" sz="1000" b="1" dirty="0">
                <a:solidFill>
                  <a:srgbClr val="046996"/>
                </a:solidFill>
                <a:latin typeface="Tahoma" pitchFamily="34" charset="0"/>
              </a:rPr>
              <a:t>«</a:t>
            </a:r>
            <a:r>
              <a:rPr lang="ru-RU" sz="1000" b="1" dirty="0" err="1">
                <a:solidFill>
                  <a:srgbClr val="046996"/>
                </a:solidFill>
                <a:latin typeface="Tahoma" pitchFamily="34" charset="0"/>
              </a:rPr>
              <a:t>Монди</a:t>
            </a:r>
            <a:r>
              <a:rPr lang="ru-RU" sz="1000" b="1" dirty="0">
                <a:solidFill>
                  <a:srgbClr val="046996"/>
                </a:solidFill>
                <a:latin typeface="Tahoma" pitchFamily="34" charset="0"/>
              </a:rPr>
              <a:t> СЛПК</a:t>
            </a:r>
            <a:r>
              <a:rPr lang="ru-RU" sz="1000" b="1" dirty="0" smtClean="0">
                <a:solidFill>
                  <a:srgbClr val="046996"/>
                </a:solidFill>
                <a:latin typeface="Tahoma" pitchFamily="34" charset="0"/>
              </a:rPr>
              <a:t>»</a:t>
            </a:r>
          </a:p>
          <a:p>
            <a:pPr>
              <a:spcBef>
                <a:spcPct val="20000"/>
              </a:spcBef>
              <a:buClr>
                <a:srgbClr val="003300"/>
              </a:buClr>
            </a:pPr>
            <a:r>
              <a:rPr lang="ru-RU" sz="1000" b="1" dirty="0">
                <a:solidFill>
                  <a:srgbClr val="046996"/>
                </a:solidFill>
                <a:latin typeface="Tahoma" pitchFamily="34" charset="0"/>
              </a:rPr>
              <a:t>ОАО «Сыктывкар </a:t>
            </a:r>
            <a:r>
              <a:rPr lang="ru-RU" sz="1000" b="1" dirty="0" err="1">
                <a:solidFill>
                  <a:srgbClr val="046996"/>
                </a:solidFill>
                <a:latin typeface="Tahoma" pitchFamily="34" charset="0"/>
              </a:rPr>
              <a:t>Тиссью</a:t>
            </a:r>
            <a:r>
              <a:rPr lang="ru-RU" sz="1000" b="1" dirty="0">
                <a:solidFill>
                  <a:srgbClr val="046996"/>
                </a:solidFill>
                <a:latin typeface="Tahoma" pitchFamily="34" charset="0"/>
              </a:rPr>
              <a:t> </a:t>
            </a:r>
            <a:r>
              <a:rPr lang="ru-RU" sz="1000" b="1" dirty="0" err="1">
                <a:solidFill>
                  <a:srgbClr val="046996"/>
                </a:solidFill>
                <a:latin typeface="Tahoma" pitchFamily="34" charset="0"/>
              </a:rPr>
              <a:t>Груп</a:t>
            </a:r>
            <a:r>
              <a:rPr lang="ru-RU" sz="1000" b="1" dirty="0" smtClean="0">
                <a:solidFill>
                  <a:srgbClr val="046996"/>
                </a:solidFill>
                <a:latin typeface="Tahoma" pitchFamily="34" charset="0"/>
              </a:rPr>
              <a:t>»</a:t>
            </a:r>
            <a:endParaRPr lang="ru-RU" sz="1000" b="1" dirty="0">
              <a:solidFill>
                <a:srgbClr val="046996"/>
              </a:solidFill>
              <a:latin typeface="Tahoma" pitchFamily="34" charset="0"/>
            </a:endParaRPr>
          </a:p>
        </p:txBody>
      </p:sp>
      <p:sp>
        <p:nvSpPr>
          <p:cNvPr id="141" name="Скругленный прямоугольник 140"/>
          <p:cNvSpPr/>
          <p:nvPr/>
        </p:nvSpPr>
        <p:spPr>
          <a:xfrm>
            <a:off x="6695110" y="4677682"/>
            <a:ext cx="2101766" cy="883777"/>
          </a:xfrm>
          <a:prstGeom prst="roundRect">
            <a:avLst/>
          </a:prstGeom>
          <a:solidFill>
            <a:schemeClr val="accent2">
              <a:lumMod val="60000"/>
              <a:lumOff val="40000"/>
              <a:alpha val="39000"/>
            </a:schemeClr>
          </a:solidFill>
          <a:ln w="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  <a:buClr>
                <a:srgbClr val="003300"/>
              </a:buClr>
            </a:pPr>
            <a:endParaRPr lang="ru-RU" b="1" dirty="0" smtClean="0">
              <a:solidFill>
                <a:srgbClr val="046996"/>
              </a:solidFill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rgbClr val="003300"/>
              </a:buClr>
            </a:pPr>
            <a:r>
              <a:rPr lang="ru-RU" sz="1400" b="1" dirty="0" smtClean="0">
                <a:solidFill>
                  <a:srgbClr val="046996"/>
                </a:solidFill>
                <a:latin typeface="Tahoma" pitchFamily="34" charset="0"/>
              </a:rPr>
              <a:t>Проекты до 2020 г.</a:t>
            </a:r>
            <a:endParaRPr lang="ru-RU" sz="1400" b="1" dirty="0">
              <a:solidFill>
                <a:srgbClr val="046996"/>
              </a:solidFill>
              <a:latin typeface="Tahoma" pitchFamily="34" charset="0"/>
            </a:endParaRPr>
          </a:p>
        </p:txBody>
      </p:sp>
      <p:sp>
        <p:nvSpPr>
          <p:cNvPr id="140" name="Скругленный прямоугольник 139"/>
          <p:cNvSpPr/>
          <p:nvPr/>
        </p:nvSpPr>
        <p:spPr>
          <a:xfrm>
            <a:off x="3857190" y="5920294"/>
            <a:ext cx="4996122" cy="821074"/>
          </a:xfrm>
          <a:prstGeom prst="roundRect">
            <a:avLst/>
          </a:prstGeom>
          <a:solidFill>
            <a:schemeClr val="accent2">
              <a:lumMod val="60000"/>
              <a:lumOff val="40000"/>
              <a:alpha val="39000"/>
            </a:schemeClr>
          </a:solidFill>
          <a:ln w="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  <a:buClr>
                <a:srgbClr val="003300"/>
              </a:buClr>
            </a:pPr>
            <a:endParaRPr lang="ru-RU" b="1" dirty="0" smtClean="0">
              <a:solidFill>
                <a:srgbClr val="046996"/>
              </a:solidFill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rgbClr val="003300"/>
              </a:buClr>
            </a:pPr>
            <a:endParaRPr lang="ru-RU" b="1" dirty="0">
              <a:solidFill>
                <a:srgbClr val="046996"/>
              </a:solidFill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rgbClr val="003300"/>
              </a:buClr>
            </a:pPr>
            <a:r>
              <a:rPr lang="ru-RU" sz="1200" b="1" dirty="0" smtClean="0">
                <a:solidFill>
                  <a:srgbClr val="046996"/>
                </a:solidFill>
                <a:latin typeface="Tahoma" pitchFamily="34" charset="0"/>
              </a:rPr>
              <a:t>Проекты до 2020 г.</a:t>
            </a:r>
            <a:r>
              <a:rPr lang="ru-RU" sz="1600" b="1" dirty="0" smtClean="0">
                <a:solidFill>
                  <a:srgbClr val="046996"/>
                </a:solidFill>
                <a:latin typeface="Tahoma" pitchFamily="34" charset="0"/>
              </a:rPr>
              <a:t> </a:t>
            </a:r>
            <a:endParaRPr lang="ru-RU" sz="1600" b="1" dirty="0">
              <a:solidFill>
                <a:srgbClr val="046996"/>
              </a:solidFill>
              <a:latin typeface="Tahoma" pitchFamily="34" charset="0"/>
            </a:endParaRPr>
          </a:p>
        </p:txBody>
      </p:sp>
      <p:sp>
        <p:nvSpPr>
          <p:cNvPr id="138" name="Скругленный прямоугольник 137"/>
          <p:cNvSpPr/>
          <p:nvPr/>
        </p:nvSpPr>
        <p:spPr>
          <a:xfrm>
            <a:off x="6220370" y="149321"/>
            <a:ext cx="2770125" cy="1407471"/>
          </a:xfrm>
          <a:prstGeom prst="roundRect">
            <a:avLst/>
          </a:prstGeom>
          <a:solidFill>
            <a:schemeClr val="accent2">
              <a:lumMod val="60000"/>
              <a:lumOff val="40000"/>
              <a:alpha val="39000"/>
            </a:schemeClr>
          </a:solidFill>
          <a:ln w="0"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ct val="20000"/>
              </a:spcBef>
              <a:buClr>
                <a:srgbClr val="003300"/>
              </a:buClr>
            </a:pPr>
            <a:endParaRPr lang="ru-RU" b="1" dirty="0" smtClean="0">
              <a:solidFill>
                <a:srgbClr val="046996"/>
              </a:solidFill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rgbClr val="003300"/>
              </a:buClr>
            </a:pPr>
            <a:endParaRPr lang="ru-RU" b="1" dirty="0">
              <a:solidFill>
                <a:srgbClr val="046996"/>
              </a:solidFill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rgbClr val="003300"/>
              </a:buClr>
            </a:pPr>
            <a:endParaRPr lang="ru-RU" b="1" dirty="0" smtClean="0">
              <a:solidFill>
                <a:srgbClr val="046996"/>
              </a:solidFill>
              <a:latin typeface="Tahoma" pitchFamily="34" charset="0"/>
            </a:endParaRPr>
          </a:p>
          <a:p>
            <a:pPr>
              <a:spcBef>
                <a:spcPct val="20000"/>
              </a:spcBef>
              <a:buClr>
                <a:srgbClr val="003300"/>
              </a:buClr>
            </a:pPr>
            <a:r>
              <a:rPr lang="ru-RU" sz="1200" b="1" dirty="0" smtClean="0">
                <a:solidFill>
                  <a:srgbClr val="046996"/>
                </a:solidFill>
                <a:latin typeface="Tahoma" pitchFamily="34" charset="0"/>
              </a:rPr>
              <a:t>Проекты  до 2020-2030 г.</a:t>
            </a:r>
            <a:endParaRPr lang="ru-RU" sz="1200" b="1" dirty="0">
              <a:solidFill>
                <a:srgbClr val="046996"/>
              </a:solidFill>
              <a:latin typeface="Tahoma" pitchFamily="34" charset="0"/>
            </a:endParaRPr>
          </a:p>
        </p:txBody>
      </p:sp>
      <p:sp>
        <p:nvSpPr>
          <p:cNvPr id="3" name="Rectangle 62"/>
          <p:cNvSpPr>
            <a:spLocks noChangeArrowheads="1"/>
          </p:cNvSpPr>
          <p:nvPr/>
        </p:nvSpPr>
        <p:spPr bwMode="auto">
          <a:xfrm>
            <a:off x="323925" y="207197"/>
            <a:ext cx="1440160" cy="576064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rgbClr val="99FFCC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2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Балансовая древесина</a:t>
            </a:r>
            <a:endParaRPr lang="ru-RU" sz="12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sp>
        <p:nvSpPr>
          <p:cNvPr id="4" name="Rectangle 62"/>
          <p:cNvSpPr>
            <a:spLocks noChangeArrowheads="1"/>
          </p:cNvSpPr>
          <p:nvPr/>
        </p:nvSpPr>
        <p:spPr bwMode="auto">
          <a:xfrm>
            <a:off x="312068" y="1766774"/>
            <a:ext cx="1440160" cy="576064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rgbClr val="99FFCC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2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Пиловочник</a:t>
            </a:r>
            <a:endParaRPr lang="ru-RU" sz="12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sp>
        <p:nvSpPr>
          <p:cNvPr id="5" name="Rectangle 62"/>
          <p:cNvSpPr>
            <a:spLocks noChangeArrowheads="1"/>
          </p:cNvSpPr>
          <p:nvPr/>
        </p:nvSpPr>
        <p:spPr bwMode="auto">
          <a:xfrm>
            <a:off x="291927" y="4677682"/>
            <a:ext cx="1345096" cy="606766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rgbClr val="99FFCC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2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Фанерный кряж</a:t>
            </a:r>
            <a:endParaRPr lang="ru-RU" sz="12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sp>
        <p:nvSpPr>
          <p:cNvPr id="6" name="Rectangle 62"/>
          <p:cNvSpPr>
            <a:spLocks noChangeArrowheads="1"/>
          </p:cNvSpPr>
          <p:nvPr/>
        </p:nvSpPr>
        <p:spPr bwMode="auto">
          <a:xfrm>
            <a:off x="124855" y="5735524"/>
            <a:ext cx="1512168" cy="935273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rgbClr val="99FFCC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2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Биомасса, компоненты древесного сырья, хвойная зелень, шишки</a:t>
            </a:r>
            <a:endParaRPr lang="ru-RU" sz="12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210503" y="772148"/>
            <a:ext cx="186283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62"/>
          <p:cNvSpPr>
            <a:spLocks noChangeArrowheads="1"/>
          </p:cNvSpPr>
          <p:nvPr/>
        </p:nvSpPr>
        <p:spPr bwMode="auto">
          <a:xfrm>
            <a:off x="1990056" y="609563"/>
            <a:ext cx="1211610" cy="357126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9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Целлюлоза </a:t>
            </a:r>
          </a:p>
        </p:txBody>
      </p:sp>
      <p:sp>
        <p:nvSpPr>
          <p:cNvPr id="12" name="Rectangle 62"/>
          <p:cNvSpPr>
            <a:spLocks noChangeArrowheads="1"/>
          </p:cNvSpPr>
          <p:nvPr/>
        </p:nvSpPr>
        <p:spPr bwMode="auto">
          <a:xfrm>
            <a:off x="4627496" y="1976019"/>
            <a:ext cx="1230932" cy="550581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Пиломатериалы</a:t>
            </a:r>
          </a:p>
          <a:p>
            <a:pPr algn="ctr"/>
            <a:r>
              <a:rPr lang="ru-RU" sz="800" b="1" kern="0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Ср.цена</a:t>
            </a: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  4-10 </a:t>
            </a:r>
            <a:r>
              <a:rPr lang="ru-RU" sz="800" b="1" kern="0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тыс.руб</a:t>
            </a: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/</a:t>
            </a:r>
            <a:r>
              <a:rPr lang="ru-RU" sz="800" b="1" kern="0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кбм</a:t>
            </a: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.</a:t>
            </a:r>
            <a:endParaRPr lang="ru-RU" sz="8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  <a:p>
            <a:pPr algn="ctr"/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 </a:t>
            </a:r>
            <a:endParaRPr lang="ru-RU" sz="8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8221352" y="217688"/>
            <a:ext cx="7565" cy="23782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1752228" y="207197"/>
            <a:ext cx="6476689" cy="20982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62"/>
          <p:cNvSpPr>
            <a:spLocks noChangeArrowheads="1"/>
          </p:cNvSpPr>
          <p:nvPr/>
        </p:nvSpPr>
        <p:spPr bwMode="auto">
          <a:xfrm>
            <a:off x="3396786" y="609563"/>
            <a:ext cx="1211610" cy="357126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Бумага, картон, СГИ</a:t>
            </a:r>
          </a:p>
          <a:p>
            <a:pPr algn="ctr">
              <a:defRPr/>
            </a:pPr>
            <a:r>
              <a:rPr lang="ru-RU" sz="800" b="1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Ср.цена</a:t>
            </a:r>
            <a:r>
              <a:rPr lang="ru-RU" sz="8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 </a:t>
            </a: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 20-30 </a:t>
            </a:r>
            <a:r>
              <a:rPr lang="ru-RU" sz="800" b="1" kern="0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тыс.р</a:t>
            </a: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./т.</a:t>
            </a:r>
            <a:endParaRPr lang="ru-RU" sz="8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cxnSp>
        <p:nvCxnSpPr>
          <p:cNvPr id="21" name="Прямая со стрелкой 20"/>
          <p:cNvCxnSpPr>
            <a:endCxn id="12" idx="0"/>
          </p:cNvCxnSpPr>
          <p:nvPr/>
        </p:nvCxnSpPr>
        <p:spPr>
          <a:xfrm>
            <a:off x="5160705" y="1778848"/>
            <a:ext cx="82257" cy="19717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752228" y="1766774"/>
            <a:ext cx="3412941" cy="1113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556533" y="1777908"/>
            <a:ext cx="0" cy="20903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62"/>
          <p:cNvSpPr>
            <a:spLocks noChangeArrowheads="1"/>
          </p:cNvSpPr>
          <p:nvPr/>
        </p:nvSpPr>
        <p:spPr bwMode="auto">
          <a:xfrm>
            <a:off x="4579853" y="2691764"/>
            <a:ext cx="1278575" cy="431089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Щепа, отходы производства </a:t>
            </a:r>
            <a:endParaRPr lang="ru-RU" sz="11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sp>
        <p:nvSpPr>
          <p:cNvPr id="29" name="Rectangle 62"/>
          <p:cNvSpPr>
            <a:spLocks noChangeArrowheads="1"/>
          </p:cNvSpPr>
          <p:nvPr/>
        </p:nvSpPr>
        <p:spPr bwMode="auto">
          <a:xfrm>
            <a:off x="1903501" y="1997645"/>
            <a:ext cx="1250032" cy="504056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Деревянные опоры и столбы </a:t>
            </a:r>
            <a:r>
              <a:rPr lang="ru-RU" sz="800" b="1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Ср.цена</a:t>
            </a:r>
            <a:r>
              <a:rPr lang="ru-RU" sz="8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 </a:t>
            </a: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от 4 </a:t>
            </a:r>
            <a:r>
              <a:rPr lang="ru-RU" sz="800" b="1" kern="0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тыс.р</a:t>
            </a: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/</a:t>
            </a:r>
            <a:r>
              <a:rPr lang="ru-RU" sz="800" b="1" kern="0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кбм</a:t>
            </a:r>
            <a:endParaRPr lang="ru-RU" sz="8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3886164" y="1778848"/>
            <a:ext cx="0" cy="21879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 flipV="1">
            <a:off x="4002591" y="3139015"/>
            <a:ext cx="5063" cy="153377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62"/>
          <p:cNvSpPr>
            <a:spLocks noChangeArrowheads="1"/>
          </p:cNvSpPr>
          <p:nvPr/>
        </p:nvSpPr>
        <p:spPr bwMode="auto">
          <a:xfrm>
            <a:off x="4810284" y="458279"/>
            <a:ext cx="1190625" cy="936104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Сульфатное мыло,</a:t>
            </a:r>
          </a:p>
          <a:p>
            <a:pPr algn="ctr"/>
            <a:r>
              <a:rPr lang="ru-RU" sz="11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л</a:t>
            </a:r>
            <a:r>
              <a:rPr lang="ru-RU" sz="11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и</a:t>
            </a:r>
            <a:r>
              <a:rPr lang="ru-RU" sz="11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гнин, скипидар, метанол</a:t>
            </a:r>
            <a:endParaRPr lang="ru-RU" sz="11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>
            <a:off x="5063352" y="367785"/>
            <a:ext cx="0" cy="139607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62"/>
          <p:cNvSpPr>
            <a:spLocks noChangeArrowheads="1"/>
          </p:cNvSpPr>
          <p:nvPr/>
        </p:nvSpPr>
        <p:spPr bwMode="auto">
          <a:xfrm>
            <a:off x="4608396" y="3331732"/>
            <a:ext cx="1062286" cy="357126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ДВП</a:t>
            </a:r>
          </a:p>
          <a:p>
            <a:pPr algn="ctr"/>
            <a:r>
              <a:rPr lang="ru-RU" sz="800" b="1" kern="0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Ср.цена</a:t>
            </a: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 10-12 </a:t>
            </a:r>
            <a:r>
              <a:rPr lang="ru-RU" sz="800" b="1" kern="0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тыс.р</a:t>
            </a: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./</a:t>
            </a:r>
            <a:r>
              <a:rPr lang="ru-RU" sz="800" b="1" kern="0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кв.м</a:t>
            </a: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 </a:t>
            </a:r>
            <a:endParaRPr lang="ru-RU" sz="8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sp>
        <p:nvSpPr>
          <p:cNvPr id="41" name="Rectangle 62"/>
          <p:cNvSpPr>
            <a:spLocks noChangeArrowheads="1"/>
          </p:cNvSpPr>
          <p:nvPr/>
        </p:nvSpPr>
        <p:spPr bwMode="auto">
          <a:xfrm>
            <a:off x="4617946" y="3754970"/>
            <a:ext cx="1052736" cy="357126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ДСП  (ЛДСП)</a:t>
            </a:r>
          </a:p>
          <a:p>
            <a:pPr algn="ctr"/>
            <a:r>
              <a:rPr lang="ru-RU" sz="800" b="1" kern="0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Ср.цена</a:t>
            </a: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 6-11 </a:t>
            </a:r>
            <a:r>
              <a:rPr lang="ru-RU" sz="800" b="1" kern="0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тыс.р</a:t>
            </a: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./</a:t>
            </a:r>
            <a:r>
              <a:rPr lang="ru-RU" sz="800" b="1" kern="0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кбм</a:t>
            </a: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.</a:t>
            </a:r>
            <a:endParaRPr lang="ru-RU" sz="8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sp>
        <p:nvSpPr>
          <p:cNvPr id="42" name="Rectangle 62"/>
          <p:cNvSpPr>
            <a:spLocks noChangeArrowheads="1"/>
          </p:cNvSpPr>
          <p:nvPr/>
        </p:nvSpPr>
        <p:spPr bwMode="auto">
          <a:xfrm>
            <a:off x="3337982" y="4662877"/>
            <a:ext cx="1250032" cy="506612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Фанера (ламинированная фанера)</a:t>
            </a:r>
            <a:r>
              <a:rPr lang="ru-RU" sz="8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 </a:t>
            </a:r>
            <a:r>
              <a:rPr lang="ru-RU" sz="800" b="1" kern="0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Ср.цена</a:t>
            </a: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 20-26 </a:t>
            </a:r>
            <a:r>
              <a:rPr lang="ru-RU" sz="800" b="1" kern="0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тыс.р</a:t>
            </a: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/</a:t>
            </a:r>
            <a:r>
              <a:rPr lang="ru-RU" sz="800" b="1" kern="0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кбм</a:t>
            </a: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. </a:t>
            </a:r>
            <a:endParaRPr lang="ru-RU" sz="8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sp>
        <p:nvSpPr>
          <p:cNvPr id="43" name="Rectangle 62"/>
          <p:cNvSpPr>
            <a:spLocks noChangeArrowheads="1"/>
          </p:cNvSpPr>
          <p:nvPr/>
        </p:nvSpPr>
        <p:spPr bwMode="auto">
          <a:xfrm>
            <a:off x="2242495" y="5979452"/>
            <a:ext cx="973546" cy="506612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Эфирные масла</a:t>
            </a:r>
          </a:p>
          <a:p>
            <a:pPr algn="ctr"/>
            <a:endParaRPr lang="ru-RU" sz="8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sp>
        <p:nvSpPr>
          <p:cNvPr id="44" name="Rectangle 62"/>
          <p:cNvSpPr>
            <a:spLocks noChangeArrowheads="1"/>
          </p:cNvSpPr>
          <p:nvPr/>
        </p:nvSpPr>
        <p:spPr bwMode="auto">
          <a:xfrm>
            <a:off x="1923084" y="4662877"/>
            <a:ext cx="1144388" cy="357126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Шпон  </a:t>
            </a:r>
            <a:endParaRPr lang="ru-RU" sz="11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>
            <a:off x="5405596" y="1766774"/>
            <a:ext cx="3845" cy="1953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5843037" y="3139015"/>
            <a:ext cx="15393" cy="808441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62"/>
          <p:cNvSpPr>
            <a:spLocks noChangeArrowheads="1"/>
          </p:cNvSpPr>
          <p:nvPr/>
        </p:nvSpPr>
        <p:spPr bwMode="auto">
          <a:xfrm>
            <a:off x="5933095" y="1981505"/>
            <a:ext cx="1085106" cy="520195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Столярные изделия</a:t>
            </a:r>
          </a:p>
          <a:p>
            <a:pPr algn="ctr"/>
            <a:r>
              <a:rPr lang="ru-RU" sz="800" b="1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Ср.цена</a:t>
            </a:r>
            <a:r>
              <a:rPr lang="ru-RU" sz="8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 </a:t>
            </a: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9-15</a:t>
            </a:r>
            <a:r>
              <a:rPr lang="ru-RU" sz="8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 </a:t>
            </a:r>
            <a:r>
              <a:rPr lang="ru-RU" sz="800" b="1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тыс.руб</a:t>
            </a:r>
            <a:r>
              <a:rPr lang="ru-RU" sz="8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/</a:t>
            </a:r>
            <a:r>
              <a:rPr lang="ru-RU" sz="800" b="1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кбм</a:t>
            </a:r>
            <a:r>
              <a:rPr lang="ru-RU" sz="8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.</a:t>
            </a: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 </a:t>
            </a:r>
            <a:endParaRPr lang="ru-RU" sz="8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sp>
        <p:nvSpPr>
          <p:cNvPr id="54" name="Rectangle 62"/>
          <p:cNvSpPr>
            <a:spLocks noChangeArrowheads="1"/>
          </p:cNvSpPr>
          <p:nvPr/>
        </p:nvSpPr>
        <p:spPr bwMode="auto">
          <a:xfrm>
            <a:off x="3261148" y="1986938"/>
            <a:ext cx="1250032" cy="539663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Бревно </a:t>
            </a:r>
            <a:r>
              <a:rPr lang="ru-RU" sz="800" b="1" kern="0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оциллиндрованное</a:t>
            </a: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, брус</a:t>
            </a:r>
            <a:r>
              <a:rPr lang="ru-RU" sz="8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 </a:t>
            </a:r>
            <a:r>
              <a:rPr lang="ru-RU" sz="800" b="1" kern="0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Ср.цена</a:t>
            </a: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 от 4 </a:t>
            </a:r>
            <a:r>
              <a:rPr lang="ru-RU" sz="800" b="1" kern="0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тыс.р</a:t>
            </a: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./</a:t>
            </a:r>
            <a:r>
              <a:rPr lang="ru-RU" sz="800" b="1" kern="0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кбм</a:t>
            </a:r>
            <a:endParaRPr lang="ru-RU" sz="8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sp>
        <p:nvSpPr>
          <p:cNvPr id="56" name="Rectangle 62"/>
          <p:cNvSpPr>
            <a:spLocks noChangeArrowheads="1"/>
          </p:cNvSpPr>
          <p:nvPr/>
        </p:nvSpPr>
        <p:spPr bwMode="auto">
          <a:xfrm>
            <a:off x="3261148" y="2682707"/>
            <a:ext cx="1260146" cy="440147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Домостроение</a:t>
            </a:r>
            <a:endParaRPr lang="ru-RU" sz="11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cxnSp>
        <p:nvCxnSpPr>
          <p:cNvPr id="57" name="Прямая со стрелкой 56"/>
          <p:cNvCxnSpPr/>
          <p:nvPr/>
        </p:nvCxnSpPr>
        <p:spPr>
          <a:xfrm>
            <a:off x="5187716" y="2530616"/>
            <a:ext cx="0" cy="16516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>
            <a:endCxn id="44" idx="1"/>
          </p:cNvCxnSpPr>
          <p:nvPr/>
        </p:nvCxnSpPr>
        <p:spPr>
          <a:xfrm>
            <a:off x="1637023" y="4832720"/>
            <a:ext cx="286061" cy="872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2"/>
          <p:cNvSpPr>
            <a:spLocks noChangeArrowheads="1"/>
          </p:cNvSpPr>
          <p:nvPr/>
        </p:nvSpPr>
        <p:spPr bwMode="auto">
          <a:xfrm>
            <a:off x="3938150" y="5980146"/>
            <a:ext cx="993792" cy="506612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Семенной фонд</a:t>
            </a:r>
            <a:endParaRPr lang="ru-RU" sz="11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sp>
        <p:nvSpPr>
          <p:cNvPr id="66" name="Rectangle 62"/>
          <p:cNvSpPr>
            <a:spLocks noChangeArrowheads="1"/>
          </p:cNvSpPr>
          <p:nvPr/>
        </p:nvSpPr>
        <p:spPr bwMode="auto">
          <a:xfrm>
            <a:off x="5053857" y="5984846"/>
            <a:ext cx="978439" cy="501476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 kern="0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Биоэтанол</a:t>
            </a:r>
            <a:r>
              <a:rPr lang="ru-RU" sz="11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 </a:t>
            </a:r>
            <a:endParaRPr lang="ru-RU" sz="11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sp>
        <p:nvSpPr>
          <p:cNvPr id="67" name="Rectangle 62"/>
          <p:cNvSpPr>
            <a:spLocks noChangeArrowheads="1"/>
          </p:cNvSpPr>
          <p:nvPr/>
        </p:nvSpPr>
        <p:spPr bwMode="auto">
          <a:xfrm>
            <a:off x="5265665" y="4705747"/>
            <a:ext cx="1345096" cy="606766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rgbClr val="99FFCC">
                  <a:alpha val="50000"/>
                </a:srgb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12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Живица</a:t>
            </a:r>
            <a:endParaRPr lang="ru-RU" sz="12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sp>
        <p:nvSpPr>
          <p:cNvPr id="68" name="Rectangle 62"/>
          <p:cNvSpPr>
            <a:spLocks noChangeArrowheads="1"/>
          </p:cNvSpPr>
          <p:nvPr/>
        </p:nvSpPr>
        <p:spPr bwMode="auto">
          <a:xfrm>
            <a:off x="6956261" y="4718903"/>
            <a:ext cx="1250032" cy="357126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Канифоль, скипидар  </a:t>
            </a:r>
            <a:endParaRPr lang="ru-RU" sz="11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cxnSp>
        <p:nvCxnSpPr>
          <p:cNvPr id="71" name="Прямая со стрелкой 70"/>
          <p:cNvCxnSpPr/>
          <p:nvPr/>
        </p:nvCxnSpPr>
        <p:spPr>
          <a:xfrm flipH="1">
            <a:off x="6463941" y="1789104"/>
            <a:ext cx="2108" cy="183226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/>
          <p:nvPr/>
        </p:nvCxnSpPr>
        <p:spPr>
          <a:xfrm>
            <a:off x="7485273" y="1785416"/>
            <a:ext cx="1588" cy="190603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stCxn id="89" idx="2"/>
          </p:cNvCxnSpPr>
          <p:nvPr/>
        </p:nvCxnSpPr>
        <p:spPr>
          <a:xfrm>
            <a:off x="7603901" y="2501700"/>
            <a:ext cx="15876" cy="172126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62"/>
          <p:cNvSpPr>
            <a:spLocks noChangeArrowheads="1"/>
          </p:cNvSpPr>
          <p:nvPr/>
        </p:nvSpPr>
        <p:spPr bwMode="auto">
          <a:xfrm>
            <a:off x="7671656" y="455517"/>
            <a:ext cx="1203151" cy="357126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Древесный уголь</a:t>
            </a:r>
            <a:endParaRPr lang="ru-RU" sz="11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cxnSp>
        <p:nvCxnSpPr>
          <p:cNvPr id="86" name="Прямая соединительная линия 85"/>
          <p:cNvCxnSpPr/>
          <p:nvPr/>
        </p:nvCxnSpPr>
        <p:spPr>
          <a:xfrm>
            <a:off x="2558931" y="367785"/>
            <a:ext cx="2504421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Rectangle 62"/>
          <p:cNvSpPr>
            <a:spLocks noChangeArrowheads="1"/>
          </p:cNvSpPr>
          <p:nvPr/>
        </p:nvSpPr>
        <p:spPr bwMode="auto">
          <a:xfrm>
            <a:off x="7171853" y="1986938"/>
            <a:ext cx="864096" cy="514762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Клееный брус</a:t>
            </a:r>
            <a:r>
              <a:rPr lang="ru-RU" sz="8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 </a:t>
            </a: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Ср.цена22 </a:t>
            </a:r>
            <a:r>
              <a:rPr lang="ru-RU" sz="800" b="1" kern="0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тыс.руб</a:t>
            </a: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./</a:t>
            </a:r>
            <a:r>
              <a:rPr lang="ru-RU" sz="800" b="1" kern="0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кбм</a:t>
            </a: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. </a:t>
            </a:r>
            <a:endParaRPr lang="ru-RU" sz="8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sp>
        <p:nvSpPr>
          <p:cNvPr id="90" name="Rectangle 62"/>
          <p:cNvSpPr>
            <a:spLocks noChangeArrowheads="1"/>
          </p:cNvSpPr>
          <p:nvPr/>
        </p:nvSpPr>
        <p:spPr bwMode="auto">
          <a:xfrm>
            <a:off x="5969308" y="2684115"/>
            <a:ext cx="1229817" cy="852636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Каркасные, массивные </a:t>
            </a:r>
            <a:r>
              <a:rPr lang="ru-RU" sz="800" b="1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деревянные </a:t>
            </a: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панели</a:t>
            </a:r>
          </a:p>
          <a:p>
            <a:pPr algn="ctr"/>
            <a:r>
              <a:rPr lang="ru-RU" sz="800" b="1" kern="0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Ср.цена</a:t>
            </a: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 10 </a:t>
            </a:r>
            <a:r>
              <a:rPr lang="ru-RU" sz="800" b="1" kern="0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тыср</a:t>
            </a: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./</a:t>
            </a:r>
            <a:r>
              <a:rPr lang="ru-RU" sz="800" b="1" kern="0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кв.м</a:t>
            </a: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.</a:t>
            </a:r>
            <a:endParaRPr lang="ru-RU" sz="8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sp>
        <p:nvSpPr>
          <p:cNvPr id="92" name="Rectangle 62"/>
          <p:cNvSpPr>
            <a:spLocks noChangeArrowheads="1"/>
          </p:cNvSpPr>
          <p:nvPr/>
        </p:nvSpPr>
        <p:spPr bwMode="auto">
          <a:xfrm>
            <a:off x="6014623" y="3629106"/>
            <a:ext cx="1184502" cy="482990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800" b="1" kern="0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Пеллеты</a:t>
            </a: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, топливные брикеты</a:t>
            </a:r>
          </a:p>
          <a:p>
            <a:pPr algn="ctr"/>
            <a:r>
              <a:rPr lang="ru-RU" sz="800" b="1" kern="0" dirty="0" err="1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Ср.цена</a:t>
            </a:r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 от 4 тыс./т</a:t>
            </a:r>
            <a:endParaRPr lang="ru-RU" sz="8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sp>
        <p:nvSpPr>
          <p:cNvPr id="93" name="Rectangle 62"/>
          <p:cNvSpPr>
            <a:spLocks noChangeArrowheads="1"/>
          </p:cNvSpPr>
          <p:nvPr/>
        </p:nvSpPr>
        <p:spPr bwMode="auto">
          <a:xfrm>
            <a:off x="6252839" y="459310"/>
            <a:ext cx="1203151" cy="357126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Таловое масло</a:t>
            </a:r>
            <a:endParaRPr lang="ru-RU" sz="11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cxnSp>
        <p:nvCxnSpPr>
          <p:cNvPr id="94" name="Прямая со стрелкой 93"/>
          <p:cNvCxnSpPr/>
          <p:nvPr/>
        </p:nvCxnSpPr>
        <p:spPr>
          <a:xfrm>
            <a:off x="2573634" y="228179"/>
            <a:ext cx="0" cy="38138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Rectangle 62"/>
          <p:cNvSpPr>
            <a:spLocks noChangeArrowheads="1"/>
          </p:cNvSpPr>
          <p:nvPr/>
        </p:nvSpPr>
        <p:spPr bwMode="auto">
          <a:xfrm>
            <a:off x="8100393" y="1999281"/>
            <a:ext cx="924644" cy="504056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8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Мебельный щит и заготовки</a:t>
            </a:r>
            <a:endParaRPr lang="ru-RU" sz="8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cxnSp>
        <p:nvCxnSpPr>
          <p:cNvPr id="99" name="Прямая со стрелкой 98"/>
          <p:cNvCxnSpPr/>
          <p:nvPr/>
        </p:nvCxnSpPr>
        <p:spPr>
          <a:xfrm>
            <a:off x="5160705" y="4112096"/>
            <a:ext cx="0" cy="24487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ctangle 62"/>
          <p:cNvSpPr>
            <a:spLocks noChangeArrowheads="1"/>
          </p:cNvSpPr>
          <p:nvPr/>
        </p:nvSpPr>
        <p:spPr bwMode="auto">
          <a:xfrm>
            <a:off x="8100393" y="2794084"/>
            <a:ext cx="902814" cy="357126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Мебель  </a:t>
            </a:r>
            <a:endParaRPr lang="ru-RU" sz="11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cxnSp>
        <p:nvCxnSpPr>
          <p:cNvPr id="103" name="Прямая со стрелкой 102"/>
          <p:cNvCxnSpPr/>
          <p:nvPr/>
        </p:nvCxnSpPr>
        <p:spPr>
          <a:xfrm>
            <a:off x="7199125" y="3110433"/>
            <a:ext cx="404776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Прямая со стрелкой 103"/>
          <p:cNvCxnSpPr/>
          <p:nvPr/>
        </p:nvCxnSpPr>
        <p:spPr>
          <a:xfrm flipH="1">
            <a:off x="5652909" y="3520936"/>
            <a:ext cx="190128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/>
          <p:nvPr/>
        </p:nvCxnSpPr>
        <p:spPr>
          <a:xfrm flipH="1">
            <a:off x="5668300" y="3947456"/>
            <a:ext cx="190128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>
            <a:off x="5858428" y="3947456"/>
            <a:ext cx="159571" cy="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Прямая соединительная линия 124"/>
          <p:cNvCxnSpPr/>
          <p:nvPr/>
        </p:nvCxnSpPr>
        <p:spPr>
          <a:xfrm flipH="1">
            <a:off x="4355976" y="4222968"/>
            <a:ext cx="3263801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Прямая со стрелкой 128"/>
          <p:cNvCxnSpPr/>
          <p:nvPr/>
        </p:nvCxnSpPr>
        <p:spPr>
          <a:xfrm>
            <a:off x="6781638" y="237772"/>
            <a:ext cx="0" cy="19766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 стрелкой 133"/>
          <p:cNvCxnSpPr/>
          <p:nvPr/>
        </p:nvCxnSpPr>
        <p:spPr>
          <a:xfrm flipV="1">
            <a:off x="8528246" y="3151210"/>
            <a:ext cx="0" cy="121041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Прямая со стрелкой 134"/>
          <p:cNvCxnSpPr>
            <a:endCxn id="97" idx="0"/>
          </p:cNvCxnSpPr>
          <p:nvPr/>
        </p:nvCxnSpPr>
        <p:spPr>
          <a:xfrm>
            <a:off x="8556189" y="1794461"/>
            <a:ext cx="6526" cy="20482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62"/>
          <p:cNvSpPr>
            <a:spLocks noChangeArrowheads="1"/>
          </p:cNvSpPr>
          <p:nvPr/>
        </p:nvSpPr>
        <p:spPr bwMode="auto">
          <a:xfrm>
            <a:off x="7018201" y="905490"/>
            <a:ext cx="1203151" cy="357126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1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OSB</a:t>
            </a:r>
            <a:endParaRPr lang="ru-RU" sz="11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cxnSp>
        <p:nvCxnSpPr>
          <p:cNvPr id="143" name="Прямая со стрелкой 142"/>
          <p:cNvCxnSpPr/>
          <p:nvPr/>
        </p:nvCxnSpPr>
        <p:spPr>
          <a:xfrm flipH="1">
            <a:off x="7092280" y="1794461"/>
            <a:ext cx="1" cy="90132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Прямая со стрелкой 145"/>
          <p:cNvCxnSpPr>
            <a:stCxn id="138" idx="0"/>
            <a:endCxn id="142" idx="0"/>
          </p:cNvCxnSpPr>
          <p:nvPr/>
        </p:nvCxnSpPr>
        <p:spPr>
          <a:xfrm>
            <a:off x="7605433" y="149321"/>
            <a:ext cx="14344" cy="75616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Прямая соединительная линия 146"/>
          <p:cNvCxnSpPr/>
          <p:nvPr/>
        </p:nvCxnSpPr>
        <p:spPr>
          <a:xfrm flipH="1" flipV="1">
            <a:off x="5409442" y="1772341"/>
            <a:ext cx="3142358" cy="2212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Rectangle 62"/>
          <p:cNvSpPr>
            <a:spLocks noChangeArrowheads="1"/>
          </p:cNvSpPr>
          <p:nvPr/>
        </p:nvSpPr>
        <p:spPr bwMode="auto">
          <a:xfrm>
            <a:off x="6142647" y="5981532"/>
            <a:ext cx="1079136" cy="505226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Хвойная витаминная мука</a:t>
            </a:r>
            <a:endParaRPr lang="ru-RU" sz="11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sp>
        <p:nvSpPr>
          <p:cNvPr id="151" name="Rectangle 62"/>
          <p:cNvSpPr>
            <a:spLocks noChangeArrowheads="1"/>
          </p:cNvSpPr>
          <p:nvPr/>
        </p:nvSpPr>
        <p:spPr bwMode="auto">
          <a:xfrm>
            <a:off x="7318743" y="5984846"/>
            <a:ext cx="1250032" cy="516592"/>
          </a:xfrm>
          <a:prstGeom prst="rect">
            <a:avLst/>
          </a:prstGeom>
          <a:gradFill rotWithShape="1">
            <a:gsLst>
              <a:gs pos="0">
                <a:srgbClr val="99FFCC">
                  <a:gamma/>
                  <a:tint val="24314"/>
                  <a:invGamma/>
                </a:srgbClr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336699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1100" b="1" kern="0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charset="0"/>
              </a:rPr>
              <a:t>Соляно-хвойные брикеты </a:t>
            </a:r>
            <a:endParaRPr lang="ru-RU" sz="1100" b="1" kern="0" dirty="0">
              <a:solidFill>
                <a:srgbClr val="1F497D">
                  <a:lumMod val="60000"/>
                  <a:lumOff val="40000"/>
                </a:srgbClr>
              </a:solidFill>
              <a:latin typeface="Arial" charset="0"/>
            </a:endParaRPr>
          </a:p>
        </p:txBody>
      </p:sp>
      <p:cxnSp>
        <p:nvCxnSpPr>
          <p:cNvPr id="77" name="Прямая со стрелкой 76"/>
          <p:cNvCxnSpPr/>
          <p:nvPr/>
        </p:nvCxnSpPr>
        <p:spPr>
          <a:xfrm>
            <a:off x="4341626" y="2522125"/>
            <a:ext cx="0" cy="221511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 flipV="1">
            <a:off x="4355976" y="3151210"/>
            <a:ext cx="0" cy="1071759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Прямая соединительная линия 166"/>
          <p:cNvCxnSpPr/>
          <p:nvPr/>
        </p:nvCxnSpPr>
        <p:spPr>
          <a:xfrm>
            <a:off x="5143248" y="4361624"/>
            <a:ext cx="3412941" cy="1113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 стрелкой 182"/>
          <p:cNvCxnSpPr/>
          <p:nvPr/>
        </p:nvCxnSpPr>
        <p:spPr>
          <a:xfrm>
            <a:off x="3067472" y="4856245"/>
            <a:ext cx="286061" cy="872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Прямая соединительная линия 186"/>
          <p:cNvCxnSpPr/>
          <p:nvPr/>
        </p:nvCxnSpPr>
        <p:spPr>
          <a:xfrm flipH="1">
            <a:off x="1637025" y="5751508"/>
            <a:ext cx="6319270" cy="15984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Прямая со стрелкой 188"/>
          <p:cNvCxnSpPr/>
          <p:nvPr/>
        </p:nvCxnSpPr>
        <p:spPr>
          <a:xfrm>
            <a:off x="2743153" y="5778893"/>
            <a:ext cx="0" cy="21221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Прямая со стрелкой 190"/>
          <p:cNvCxnSpPr/>
          <p:nvPr/>
        </p:nvCxnSpPr>
        <p:spPr>
          <a:xfrm>
            <a:off x="4356697" y="5778893"/>
            <a:ext cx="0" cy="21221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2" name="Прямая со стрелкой 191"/>
          <p:cNvCxnSpPr/>
          <p:nvPr/>
        </p:nvCxnSpPr>
        <p:spPr>
          <a:xfrm>
            <a:off x="5543076" y="5778893"/>
            <a:ext cx="0" cy="21221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Прямая со стрелкой 192"/>
          <p:cNvCxnSpPr/>
          <p:nvPr/>
        </p:nvCxnSpPr>
        <p:spPr>
          <a:xfrm>
            <a:off x="6675747" y="5778893"/>
            <a:ext cx="0" cy="21221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Прямая со стрелкой 193"/>
          <p:cNvCxnSpPr/>
          <p:nvPr/>
        </p:nvCxnSpPr>
        <p:spPr>
          <a:xfrm>
            <a:off x="7943759" y="5751508"/>
            <a:ext cx="12536" cy="227944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 стрелкой 194"/>
          <p:cNvCxnSpPr/>
          <p:nvPr/>
        </p:nvCxnSpPr>
        <p:spPr>
          <a:xfrm flipV="1">
            <a:off x="6573248" y="4916183"/>
            <a:ext cx="383013" cy="511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Прямая соединительная линия 203"/>
          <p:cNvCxnSpPr/>
          <p:nvPr/>
        </p:nvCxnSpPr>
        <p:spPr>
          <a:xfrm>
            <a:off x="4571915" y="1072816"/>
            <a:ext cx="15876" cy="1721268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Прямая соединительная линия 204"/>
          <p:cNvCxnSpPr/>
          <p:nvPr/>
        </p:nvCxnSpPr>
        <p:spPr>
          <a:xfrm flipH="1">
            <a:off x="3353533" y="1086807"/>
            <a:ext cx="1218383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Прямая со стрелкой 208"/>
          <p:cNvCxnSpPr/>
          <p:nvPr/>
        </p:nvCxnSpPr>
        <p:spPr>
          <a:xfrm flipH="1" flipV="1">
            <a:off x="3170679" y="926331"/>
            <a:ext cx="182854" cy="146485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Прямая со стрелкой 212"/>
          <p:cNvCxnSpPr/>
          <p:nvPr/>
        </p:nvCxnSpPr>
        <p:spPr>
          <a:xfrm flipV="1">
            <a:off x="4617946" y="4356975"/>
            <a:ext cx="542759" cy="55048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Прямая со стрелкой 214"/>
          <p:cNvCxnSpPr/>
          <p:nvPr/>
        </p:nvCxnSpPr>
        <p:spPr>
          <a:xfrm>
            <a:off x="8545274" y="2490961"/>
            <a:ext cx="0" cy="303123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5-конечная звезда 1"/>
          <p:cNvSpPr/>
          <p:nvPr/>
        </p:nvSpPr>
        <p:spPr>
          <a:xfrm>
            <a:off x="3006519" y="750376"/>
            <a:ext cx="182855" cy="21631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1" name="5-конечная звезда 90"/>
          <p:cNvSpPr/>
          <p:nvPr/>
        </p:nvSpPr>
        <p:spPr>
          <a:xfrm>
            <a:off x="4408525" y="737351"/>
            <a:ext cx="182855" cy="21631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5" name="5-конечная звезда 94"/>
          <p:cNvSpPr/>
          <p:nvPr/>
        </p:nvSpPr>
        <p:spPr>
          <a:xfrm>
            <a:off x="7943759" y="1011733"/>
            <a:ext cx="182855" cy="21631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5-конечная звезда 95"/>
          <p:cNvSpPr/>
          <p:nvPr/>
        </p:nvSpPr>
        <p:spPr>
          <a:xfrm>
            <a:off x="5497860" y="3472545"/>
            <a:ext cx="182855" cy="21631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5-конечная звезда 97"/>
          <p:cNvSpPr/>
          <p:nvPr/>
        </p:nvSpPr>
        <p:spPr>
          <a:xfrm>
            <a:off x="5497860" y="3880788"/>
            <a:ext cx="182855" cy="21631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5-конечная звезда 100"/>
          <p:cNvSpPr/>
          <p:nvPr/>
        </p:nvSpPr>
        <p:spPr>
          <a:xfrm>
            <a:off x="8825173" y="2879423"/>
            <a:ext cx="182855" cy="21631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5-конечная звезда 101"/>
          <p:cNvSpPr/>
          <p:nvPr/>
        </p:nvSpPr>
        <p:spPr>
          <a:xfrm>
            <a:off x="4396998" y="4979719"/>
            <a:ext cx="182855" cy="21631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8" name="5-конечная звезда 107"/>
          <p:cNvSpPr/>
          <p:nvPr/>
        </p:nvSpPr>
        <p:spPr>
          <a:xfrm>
            <a:off x="524339" y="3629106"/>
            <a:ext cx="182855" cy="216313"/>
          </a:xfrm>
          <a:prstGeom prst="star5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27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244</Words>
  <Application>Microsoft Office PowerPoint</Application>
  <PresentationFormat>Экран (4:3)</PresentationFormat>
  <Paragraphs>83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USN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c400</dc:creator>
  <cp:lastModifiedBy>Поздеева Инесса Васильевна</cp:lastModifiedBy>
  <cp:revision>6</cp:revision>
  <dcterms:created xsi:type="dcterms:W3CDTF">2015-08-26T13:22:44Z</dcterms:created>
  <dcterms:modified xsi:type="dcterms:W3CDTF">2015-09-09T14:20:09Z</dcterms:modified>
</cp:coreProperties>
</file>